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3CEF3-2351-4599-BFF5-E5392A0B7710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3E283-C1C5-4C87-9231-20C800EC4B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96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6494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519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113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6095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033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0899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0979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1837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</a:rPr>
              <a:pPr/>
              <a:t>17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014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9529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911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982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9158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</a:rPr>
              <a:pPr/>
              <a:t>21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781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</a:rPr>
              <a:pPr/>
              <a:t>22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677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</a:rPr>
              <a:pPr/>
              <a:t>23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555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</a:rPr>
              <a:pPr/>
              <a:t>24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02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702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8606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6116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2002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3556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5723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2109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0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14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680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8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627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425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04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562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077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652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921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7978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402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994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3244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4775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2400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811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70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255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9691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861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5937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13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2606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209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54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48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14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117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1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742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2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43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301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68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71600" y="728897"/>
            <a:ext cx="94488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b="1" dirty="0" err="1" smtClean="0">
                <a:solidFill>
                  <a:prstClr val="black"/>
                </a:solidFill>
                <a:latin typeface="Arimo"/>
                <a:ea typeface="Arimo"/>
                <a:cs typeface="Arimo"/>
                <a:sym typeface="Arimo"/>
              </a:rPr>
              <a:t>柔和色調大躍進</a:t>
            </a:r>
            <a:r>
              <a:rPr lang="en-US" altLang="zh-TW" sz="3200" b="1" dirty="0">
                <a:solidFill>
                  <a:prstClr val="black"/>
                </a:solidFill>
                <a:latin typeface="Arimo"/>
                <a:ea typeface="Arimo"/>
                <a:cs typeface="Arimo"/>
                <a:sym typeface="Arimo"/>
              </a:rPr>
              <a:t>——「</a:t>
            </a:r>
            <a:r>
              <a:rPr lang="en-US" altLang="zh-TW" sz="3200" b="1" dirty="0" err="1">
                <a:solidFill>
                  <a:prstClr val="black"/>
                </a:solidFill>
                <a:latin typeface="Arimo"/>
                <a:ea typeface="Arimo"/>
                <a:cs typeface="Arimo"/>
                <a:sym typeface="Arimo"/>
              </a:rPr>
              <a:t>綠色」銦系量子點的開發</a:t>
            </a:r>
            <a:endParaRPr lang="zh-TW" altLang="en-US" sz="10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1524000" y="3280612"/>
            <a:ext cx="9144000" cy="2211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dirty="0" smtClean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指</a:t>
            </a:r>
            <a:r>
              <a:rPr lang="zh-TW" altLang="en-US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導</a:t>
            </a:r>
            <a:r>
              <a:rPr lang="zh-TW" altLang="en-US" dirty="0" smtClean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教授：周</a:t>
            </a:r>
            <a:r>
              <a:rPr lang="zh-TW" altLang="en-US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必</a:t>
            </a:r>
            <a:r>
              <a:rPr lang="zh-TW" altLang="en-US" dirty="0" smtClean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泰教授</a:t>
            </a:r>
            <a:endParaRPr lang="zh-TW" altLang="en-US" dirty="0">
              <a:solidFill>
                <a:prstClr val="black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指導</a:t>
            </a:r>
            <a:r>
              <a:rPr lang="zh-TW" altLang="en-US" dirty="0" smtClean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老師：柯淑惠老師</a:t>
            </a:r>
            <a:endParaRPr lang="en-US" altLang="zh-TW" dirty="0" smtClean="0">
              <a:solidFill>
                <a:prstClr val="black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dirty="0" smtClean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227 30 </a:t>
            </a:r>
            <a:r>
              <a:rPr lang="zh-TW" altLang="en-US" dirty="0" smtClean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顏偉哲</a:t>
            </a:r>
            <a:endParaRPr lang="zh-TW" altLang="en-US" dirty="0">
              <a:solidFill>
                <a:prstClr val="black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27625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endParaRPr/>
          </a:p>
        </p:txBody>
      </p:sp>
      <p:sp>
        <p:nvSpPr>
          <p:cNvPr id="352" name="Google Shape;352;p1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51459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353" name="Google Shape;353;p10"/>
          <p:cNvPicPr preferRelativeResize="0"/>
          <p:nvPr/>
        </p:nvPicPr>
        <p:blipFill rotWithShape="1">
          <a:blip r:embed="rId3">
            <a:alphaModFix/>
          </a:blip>
          <a:srcRect l="34801" t="41111" r="4272" b="21988"/>
          <a:stretch/>
        </p:blipFill>
        <p:spPr>
          <a:xfrm>
            <a:off x="3249037" y="365125"/>
            <a:ext cx="6878581" cy="233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750914"/>
            <a:ext cx="4890089" cy="337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5566" y="2751426"/>
            <a:ext cx="4747748" cy="3369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5461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1"/>
          <p:cNvSpPr txBox="1">
            <a:spLocks noGrp="1"/>
          </p:cNvSpPr>
          <p:nvPr>
            <p:ph type="title"/>
          </p:nvPr>
        </p:nvSpPr>
        <p:spPr>
          <a:xfrm>
            <a:off x="2248711" y="60831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err="1"/>
              <a:t>調整</a:t>
            </a:r>
            <a:r>
              <a:rPr lang="en-US"/>
              <a:t> Zn </a:t>
            </a:r>
            <a:r>
              <a:rPr lang="en-US" err="1"/>
              <a:t>比例</a:t>
            </a:r>
            <a:endParaRPr/>
          </a:p>
        </p:txBody>
      </p:sp>
      <p:graphicFrame>
        <p:nvGraphicFramePr>
          <p:cNvPr id="361" name="Google Shape;361;p11"/>
          <p:cNvGraphicFramePr/>
          <p:nvPr>
            <p:extLst/>
          </p:nvPr>
        </p:nvGraphicFramePr>
        <p:xfrm>
          <a:off x="1478605" y="1595335"/>
          <a:ext cx="9212094" cy="4602420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1961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96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496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96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5079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5079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4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err="1"/>
                        <a:t>實驗代碼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A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B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C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D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E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In(</a:t>
                      </a:r>
                      <a:r>
                        <a:rPr lang="en-US" sz="2000" u="none" strike="noStrike" cap="none" err="1"/>
                        <a:t>OAc</a:t>
                      </a:r>
                      <a:r>
                        <a:rPr lang="en-US" sz="2000" u="none" strike="noStrike" cap="none"/>
                        <a:t>)</a:t>
                      </a:r>
                      <a:r>
                        <a:rPr lang="en-US" sz="2000" u="none" strike="noStrike" cap="none" baseline="-25000"/>
                        <a:t>3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485.24 mg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Zn(OAc)</a:t>
                      </a:r>
                      <a:r>
                        <a:rPr lang="en-US" sz="2000" u="none" strike="noStrike" cap="none" baseline="-25000"/>
                        <a:t>2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100 mg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140 mg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190 mg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240 mg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290 mg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PA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516 mg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547 mg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582 mg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617 mg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652 mg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Se / Top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189.5 mg in 2 mL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S / Top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512 mg in 2 mL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448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Zn(St)</a:t>
                      </a:r>
                      <a:r>
                        <a:rPr lang="en-US" sz="2000" u="none" strike="noStrike" cap="none" baseline="-25000"/>
                        <a:t>2</a:t>
                      </a:r>
                      <a:r>
                        <a:rPr lang="en-US" sz="2000" u="none" strike="noStrike" cap="none"/>
                        <a:t> / ODE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8000 mg in 32 mL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P(TMS)</a:t>
                      </a:r>
                      <a:r>
                        <a:rPr lang="en-US" sz="2000" u="none" strike="noStrike" cap="none" baseline="-25000"/>
                        <a:t>3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1 ml( in TOP )  0.39 mmol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P(TMS)</a:t>
                      </a:r>
                      <a:r>
                        <a:rPr lang="en-US" sz="2000" u="none" strike="noStrike" cap="none" baseline="-25000"/>
                        <a:t>3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0 ml( in ODE )  0 </a:t>
                      </a:r>
                      <a:r>
                        <a:rPr lang="en-US" sz="2000" u="none" strike="noStrike" cap="none" err="1"/>
                        <a:t>mmol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331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2"/>
          <p:cNvSpPr txBox="1">
            <a:spLocks noGrp="1"/>
          </p:cNvSpPr>
          <p:nvPr>
            <p:ph type="title"/>
          </p:nvPr>
        </p:nvSpPr>
        <p:spPr>
          <a:xfrm>
            <a:off x="2180617" y="5110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err="1"/>
              <a:t>調整</a:t>
            </a:r>
            <a:r>
              <a:rPr lang="en-US"/>
              <a:t> In </a:t>
            </a:r>
            <a:r>
              <a:rPr lang="en-US" err="1"/>
              <a:t>比例</a:t>
            </a:r>
            <a:endParaRPr/>
          </a:p>
        </p:txBody>
      </p:sp>
      <p:graphicFrame>
        <p:nvGraphicFramePr>
          <p:cNvPr id="367" name="Google Shape;367;p12"/>
          <p:cNvGraphicFramePr/>
          <p:nvPr>
            <p:extLst/>
          </p:nvPr>
        </p:nvGraphicFramePr>
        <p:xfrm>
          <a:off x="1475003" y="1618275"/>
          <a:ext cx="8476392" cy="4500421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22323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047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696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696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626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err="1"/>
                        <a:t>實驗代碼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F(A)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H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47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In(OAc)</a:t>
                      </a:r>
                      <a:r>
                        <a:rPr lang="en-US" sz="2000" u="none" strike="noStrike" cap="none" baseline="-25000"/>
                        <a:t>3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485.24 mg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417.31 mg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548.32 mg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47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Zn(OAc)</a:t>
                      </a:r>
                      <a:r>
                        <a:rPr lang="en-US" sz="2000" u="none" strike="noStrike" cap="none" baseline="-25000"/>
                        <a:t>2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100 mg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47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PA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516 mg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455.93 mg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574.51 mg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47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Se / Top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189.5 mg in 2 mL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47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S / Top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512 mg in 2 mL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47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Zn(St)</a:t>
                      </a:r>
                      <a:r>
                        <a:rPr lang="en-US" sz="2000" u="none" strike="noStrike" cap="none" baseline="-25000"/>
                        <a:t>2</a:t>
                      </a:r>
                      <a:r>
                        <a:rPr lang="en-US" sz="2000" u="none" strike="noStrike" cap="none"/>
                        <a:t> / ODE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8000 mg in 32 mL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47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P(TMS)</a:t>
                      </a:r>
                      <a:r>
                        <a:rPr lang="en-US" sz="2000" u="none" strike="noStrike" cap="none" baseline="-25000"/>
                        <a:t>3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1 mL( in TOP )  0.39 mmol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47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P(TMS)</a:t>
                      </a:r>
                      <a:r>
                        <a:rPr lang="en-US" sz="2000" u="none" strike="noStrike" cap="none" baseline="-25000"/>
                        <a:t>3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0 mL( in ODE )  0 </a:t>
                      </a:r>
                      <a:r>
                        <a:rPr lang="en-US" sz="2000" u="none" strike="noStrike" cap="none" err="1"/>
                        <a:t>mmol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547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"/>
          <p:cNvSpPr txBox="1">
            <a:spLocks noGrp="1"/>
          </p:cNvSpPr>
          <p:nvPr>
            <p:ph type="title"/>
          </p:nvPr>
        </p:nvSpPr>
        <p:spPr>
          <a:xfrm>
            <a:off x="2209800" y="5888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err="1"/>
              <a:t>調整</a:t>
            </a:r>
            <a:r>
              <a:rPr lang="en-US"/>
              <a:t> P(TMS)</a:t>
            </a:r>
            <a:r>
              <a:rPr lang="en-US" sz="2400"/>
              <a:t>3</a:t>
            </a:r>
            <a:r>
              <a:rPr lang="en-US"/>
              <a:t> </a:t>
            </a:r>
            <a:r>
              <a:rPr lang="en-US" err="1"/>
              <a:t>比例</a:t>
            </a:r>
            <a:endParaRPr/>
          </a:p>
        </p:txBody>
      </p:sp>
      <p:graphicFrame>
        <p:nvGraphicFramePr>
          <p:cNvPr id="373" name="Google Shape;373;p13"/>
          <p:cNvGraphicFramePr/>
          <p:nvPr>
            <p:extLst/>
          </p:nvPr>
        </p:nvGraphicFramePr>
        <p:xfrm>
          <a:off x="1484730" y="1605007"/>
          <a:ext cx="10334376" cy="4522771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18905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33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55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106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7129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971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6004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3630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33953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450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實驗代碼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I(A)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J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K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L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M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In(OAc)</a:t>
                      </a:r>
                      <a:r>
                        <a:rPr lang="en-US" sz="2000" u="none" strike="noStrike" cap="none" baseline="-25000"/>
                        <a:t>3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485.24 mg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Zn(OAc)</a:t>
                      </a:r>
                      <a:r>
                        <a:rPr lang="en-US" sz="2000" u="none" strike="noStrike" cap="none" baseline="-25000"/>
                        <a:t>2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100 mg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190 mg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PA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516 mg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582 mg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Se / Top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189.5 mg in 2 mL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S / Top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512 mg in 2 mL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7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Zn(St)</a:t>
                      </a:r>
                      <a:r>
                        <a:rPr lang="en-US" sz="2000" u="none" strike="noStrike" cap="none" baseline="-25000" dirty="0"/>
                        <a:t>2</a:t>
                      </a:r>
                      <a:r>
                        <a:rPr lang="en-US" sz="2000" u="none" strike="noStrike" cap="none" dirty="0"/>
                        <a:t> / ODE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8000 mg in 32 mL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3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P(TMS)</a:t>
                      </a:r>
                      <a:r>
                        <a:rPr lang="en-US" sz="2000" u="none" strike="noStrike" cap="none" baseline="-25000" dirty="0"/>
                        <a:t>3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0 </a:t>
                      </a:r>
                      <a:r>
                        <a:rPr lang="en-US" sz="2000" u="none" strike="noStrike" cap="none" dirty="0" smtClean="0"/>
                        <a:t>mL</a:t>
                      </a:r>
                      <a:endParaRPr dirty="0" smtClean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 smtClean="0"/>
                        <a:t>( in TOP )  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0.6 </a:t>
                      </a:r>
                      <a:r>
                        <a:rPr lang="en-US" sz="2000" u="none" strike="noStrike" cap="none" dirty="0" smtClean="0"/>
                        <a:t>mL</a:t>
                      </a:r>
                      <a:endParaRPr dirty="0" smtClean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 smtClean="0"/>
                        <a:t>( in TOP ) 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0.7 </a:t>
                      </a:r>
                      <a:r>
                        <a:rPr lang="en-US" sz="2000" u="none" strike="noStrike" cap="none" dirty="0" smtClean="0"/>
                        <a:t>mL</a:t>
                      </a:r>
                      <a:endParaRPr dirty="0" smtClean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 smtClean="0"/>
                        <a:t>( in TOP ) 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6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P(TMS)</a:t>
                      </a:r>
                      <a:r>
                        <a:rPr lang="en-US" sz="2000" u="none" strike="noStrike" cap="none" baseline="-25000" dirty="0"/>
                        <a:t>3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1.3 mL( in ODE )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0 mL( in ODE )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678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5260" y="178917"/>
            <a:ext cx="7309011" cy="7991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5731" y="2341286"/>
            <a:ext cx="1246390" cy="1509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16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endParaRPr/>
          </a:p>
        </p:txBody>
      </p:sp>
      <p:sp>
        <p:nvSpPr>
          <p:cNvPr id="385" name="Google Shape;385;p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51459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386" name="Google Shape;386;p15"/>
          <p:cNvPicPr preferRelativeResize="0"/>
          <p:nvPr/>
        </p:nvPicPr>
        <p:blipFill rotWithShape="1">
          <a:blip r:embed="rId3">
            <a:alphaModFix/>
          </a:blip>
          <a:srcRect l="31424" t="22783" r="42279" b="41942"/>
          <a:stretch/>
        </p:blipFill>
        <p:spPr>
          <a:xfrm>
            <a:off x="2159540" y="1361872"/>
            <a:ext cx="6921843" cy="5253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0149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endParaRPr/>
          </a:p>
        </p:txBody>
      </p:sp>
      <p:sp>
        <p:nvSpPr>
          <p:cNvPr id="392" name="Google Shape;392;p1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51459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393" name="Google Shape;393;p16"/>
          <p:cNvPicPr preferRelativeResize="0"/>
          <p:nvPr/>
        </p:nvPicPr>
        <p:blipFill rotWithShape="1">
          <a:blip r:embed="rId3">
            <a:alphaModFix/>
          </a:blip>
          <a:srcRect l="31424" t="43713" r="42373" b="22192"/>
          <a:stretch/>
        </p:blipFill>
        <p:spPr>
          <a:xfrm>
            <a:off x="2169266" y="1401705"/>
            <a:ext cx="6894543" cy="5199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7251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5260" y="178917"/>
            <a:ext cx="7309011" cy="7991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8313" y="5003463"/>
            <a:ext cx="1246390" cy="1509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5936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endParaRPr/>
          </a:p>
        </p:txBody>
      </p:sp>
      <p:sp>
        <p:nvSpPr>
          <p:cNvPr id="406" name="Google Shape;406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4000"/>
              <a:buChar char="►"/>
            </a:pPr>
            <a:r>
              <a:rPr lang="en-US" sz="5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530 nm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4000"/>
              <a:buChar char="►"/>
            </a:pPr>
            <a:r>
              <a:rPr lang="en-US" sz="5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30-35nm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4000"/>
              <a:buChar char="►"/>
            </a:pPr>
            <a:r>
              <a:rPr lang="en-US" sz="5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40-45nm</a:t>
            </a:r>
            <a:endParaRPr sz="5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lvl="0" indent="-88900" algn="l" rtl="0">
              <a:spcBef>
                <a:spcPts val="1000"/>
              </a:spcBef>
              <a:spcAft>
                <a:spcPts val="0"/>
              </a:spcAft>
              <a:buSzPts val="4000"/>
              <a:buNone/>
            </a:pPr>
            <a:endParaRPr sz="5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894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9"/>
          <p:cNvSpPr txBox="1">
            <a:spLocks noGrp="1"/>
          </p:cNvSpPr>
          <p:nvPr>
            <p:ph type="title"/>
          </p:nvPr>
        </p:nvSpPr>
        <p:spPr>
          <a:xfrm>
            <a:off x="2180617" y="6180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err="1"/>
              <a:t>結果與討論</a:t>
            </a:r>
            <a:endParaRPr/>
          </a:p>
        </p:txBody>
      </p:sp>
      <p:sp>
        <p:nvSpPr>
          <p:cNvPr id="412" name="Google Shape;412;p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4000"/>
              <a:buChar char="►"/>
            </a:pPr>
            <a:r>
              <a:rPr lang="en-US" sz="50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Zn/In比0.6的532 nm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4000"/>
              <a:buChar char="►"/>
            </a:pPr>
            <a:r>
              <a:rPr lang="en-US" sz="5000" b="1" err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中心核大小</a:t>
            </a:r>
            <a:r>
              <a:rPr lang="en-US" sz="5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？</a:t>
            </a:r>
            <a:endParaRPr sz="50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13" name="Google Shape;41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5659" y="2568102"/>
            <a:ext cx="5486402" cy="36088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1946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endParaRPr/>
          </a:p>
        </p:txBody>
      </p:sp>
      <p:sp>
        <p:nvSpPr>
          <p:cNvPr id="289" name="Google Shape;289;p2"/>
          <p:cNvSpPr txBox="1">
            <a:spLocks noGrp="1"/>
          </p:cNvSpPr>
          <p:nvPr>
            <p:ph idx="1"/>
          </p:nvPr>
        </p:nvSpPr>
        <p:spPr>
          <a:xfrm rot="368204">
            <a:off x="3078900" y="2868848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60"/>
              <a:buNone/>
            </a:pPr>
            <a:r>
              <a:rPr lang="en-US" sz="5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</a:t>
            </a:r>
            <a:r>
              <a:rPr lang="en-US" sz="72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高清柔和</a:t>
            </a:r>
            <a:endParaRPr sz="72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60"/>
              <a:buNone/>
            </a:pPr>
            <a:r>
              <a:rPr lang="en-US" sz="72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  量子點？</a:t>
            </a:r>
            <a:endParaRPr sz="3200" b="1">
              <a:solidFill>
                <a:srgbClr val="FF0000"/>
              </a:solidFill>
            </a:endParaRPr>
          </a:p>
        </p:txBody>
      </p:sp>
      <p:pic>
        <p:nvPicPr>
          <p:cNvPr id="290" name="Google Shape;29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100975"/>
            <a:ext cx="5577840" cy="2772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243971"/>
            <a:ext cx="2788920" cy="1857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831355">
            <a:off x="7788904" y="1700744"/>
            <a:ext cx="2962639" cy="14394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881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0"/>
          <p:cNvSpPr txBox="1">
            <a:spLocks noGrp="1"/>
          </p:cNvSpPr>
          <p:nvPr>
            <p:ph type="title"/>
          </p:nvPr>
        </p:nvSpPr>
        <p:spPr>
          <a:xfrm>
            <a:off x="2112524" y="58886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結果與討論</a:t>
            </a:r>
            <a:endParaRPr/>
          </a:p>
        </p:txBody>
      </p:sp>
      <p:sp>
        <p:nvSpPr>
          <p:cNvPr id="419" name="Google Shape;419;p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4000"/>
              <a:buChar char="►"/>
            </a:pPr>
            <a:r>
              <a:rPr lang="en-US" sz="50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P/In比0.78的537 nm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4000"/>
              <a:buChar char="►"/>
            </a:pPr>
            <a:r>
              <a:rPr lang="en-US" sz="5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中心核大小？</a:t>
            </a:r>
            <a:endParaRPr sz="50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860275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1"/>
          <p:cNvSpPr txBox="1">
            <a:spLocks noGrp="1"/>
          </p:cNvSpPr>
          <p:nvPr>
            <p:ph type="title"/>
          </p:nvPr>
        </p:nvSpPr>
        <p:spPr>
          <a:xfrm>
            <a:off x="2141706" y="5894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err="1"/>
              <a:t>結果與討論</a:t>
            </a:r>
            <a:endParaRPr/>
          </a:p>
        </p:txBody>
      </p:sp>
      <p:sp>
        <p:nvSpPr>
          <p:cNvPr id="427" name="Google Shape;427;p21"/>
          <p:cNvSpPr txBox="1">
            <a:spLocks noGrp="1"/>
          </p:cNvSpPr>
          <p:nvPr>
            <p:ph idx="1"/>
          </p:nvPr>
        </p:nvSpPr>
        <p:spPr>
          <a:xfrm>
            <a:off x="677334" y="2160589"/>
            <a:ext cx="9172722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4000"/>
              <a:buChar char="►"/>
            </a:pPr>
            <a:r>
              <a:rPr lang="en-US" sz="50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TOP 三辛基膦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en-US" sz="50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      v.s.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en-US" sz="50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         ODE 1-十八烯 </a:t>
            </a:r>
            <a:endParaRPr sz="5000"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en-US" sz="50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</a:t>
            </a:r>
            <a:r>
              <a:rPr lang="en-US" sz="5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立體構型？穩定劑？</a:t>
            </a:r>
            <a:endParaRPr sz="50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8" name="Google Shape;428;p21"/>
          <p:cNvSpPr txBox="1"/>
          <p:nvPr/>
        </p:nvSpPr>
        <p:spPr>
          <a:xfrm>
            <a:off x="5150734" y="1930400"/>
            <a:ext cx="21181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20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40-41nm</a:t>
            </a:r>
            <a:endParaRPr sz="3200">
              <a:solidFill>
                <a:srgbClr val="00B05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9" name="Google Shape;429;p21"/>
          <p:cNvSpPr txBox="1"/>
          <p:nvPr/>
        </p:nvSpPr>
        <p:spPr>
          <a:xfrm>
            <a:off x="8382751" y="4778396"/>
            <a:ext cx="17825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20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41-42nm</a:t>
            </a:r>
            <a:endParaRPr sz="3200">
              <a:solidFill>
                <a:srgbClr val="00B05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05160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2"/>
          <p:cNvSpPr txBox="1">
            <a:spLocks noGrp="1"/>
          </p:cNvSpPr>
          <p:nvPr>
            <p:ph type="title"/>
          </p:nvPr>
        </p:nvSpPr>
        <p:spPr>
          <a:xfrm>
            <a:off x="2112523" y="5985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err="1"/>
              <a:t>結果與討論</a:t>
            </a:r>
            <a:endParaRPr/>
          </a:p>
        </p:txBody>
      </p:sp>
      <p:sp>
        <p:nvSpPr>
          <p:cNvPr id="436" name="Google Shape;436;p22"/>
          <p:cNvSpPr txBox="1">
            <a:spLocks noGrp="1"/>
          </p:cNvSpPr>
          <p:nvPr>
            <p:ph idx="1"/>
          </p:nvPr>
        </p:nvSpPr>
        <p:spPr>
          <a:xfrm>
            <a:off x="677334" y="2160589"/>
            <a:ext cx="9172722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4000"/>
              <a:buChar char="►"/>
            </a:pPr>
            <a:r>
              <a:rPr lang="en-US" sz="50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 2%到 40% 的距離 </a:t>
            </a:r>
            <a:endParaRPr sz="5000"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4000"/>
              <a:buChar char="►"/>
            </a:pPr>
            <a:r>
              <a:rPr lang="en-US" sz="5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核跟殼層</a:t>
            </a:r>
            <a:r>
              <a:rPr lang="en-US" sz="50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的相愛相殺</a:t>
            </a:r>
            <a:endParaRPr sz="5000"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4000"/>
              <a:buChar char="►"/>
            </a:pPr>
            <a:r>
              <a:rPr lang="en-US" sz="5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電荷載體</a:t>
            </a:r>
            <a:r>
              <a:rPr lang="en-US" sz="5000" b="1">
                <a:latin typeface="Microsoft JhengHei"/>
                <a:ea typeface="Microsoft JhengHei"/>
                <a:cs typeface="Microsoft JhengHei"/>
                <a:sym typeface="Microsoft JhengHei"/>
              </a:rPr>
              <a:t>及</a:t>
            </a:r>
            <a:r>
              <a:rPr lang="en-US" sz="5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相容度？</a:t>
            </a:r>
            <a:endParaRPr sz="5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4000"/>
              <a:buChar char="►"/>
            </a:pPr>
            <a:r>
              <a:rPr lang="en-US" sz="5000" b="1">
                <a:latin typeface="Microsoft JhengHei"/>
                <a:ea typeface="Microsoft JhengHei"/>
                <a:cs typeface="Microsoft JhengHei"/>
                <a:sym typeface="Microsoft JhengHei"/>
              </a:rPr>
              <a:t> ZnSe   ZnS   InP</a:t>
            </a:r>
            <a:endParaRPr sz="5000"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lvl="0" indent="-88900" algn="l" rtl="0">
              <a:spcBef>
                <a:spcPts val="1000"/>
              </a:spcBef>
              <a:spcAft>
                <a:spcPts val="0"/>
              </a:spcAft>
              <a:buSzPts val="4000"/>
              <a:buNone/>
            </a:pPr>
            <a:endParaRPr sz="5000"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4000"/>
              <a:buNone/>
            </a:pPr>
            <a:endParaRPr sz="50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815530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3"/>
          <p:cNvSpPr txBox="1">
            <a:spLocks noGrp="1"/>
          </p:cNvSpPr>
          <p:nvPr>
            <p:ph type="title"/>
          </p:nvPr>
        </p:nvSpPr>
        <p:spPr>
          <a:xfrm>
            <a:off x="2122251" y="57913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err="1"/>
              <a:t>未來展望</a:t>
            </a:r>
            <a:endParaRPr/>
          </a:p>
        </p:txBody>
      </p:sp>
      <p:sp>
        <p:nvSpPr>
          <p:cNvPr id="443" name="Google Shape;443;p23"/>
          <p:cNvSpPr txBox="1">
            <a:spLocks noGrp="1"/>
          </p:cNvSpPr>
          <p:nvPr>
            <p:ph idx="1"/>
          </p:nvPr>
        </p:nvSpPr>
        <p:spPr>
          <a:xfrm>
            <a:off x="677334" y="2160589"/>
            <a:ext cx="9172722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4000"/>
              <a:buChar char="►"/>
            </a:pPr>
            <a:r>
              <a:rPr lang="en-US" sz="5000" b="1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我們還能做甚麼</a:t>
            </a:r>
            <a:r>
              <a:rPr lang="en-US" sz="50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？</a:t>
            </a:r>
            <a:endParaRPr sz="5000"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rPr lang="en-US" sz="3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</a:t>
            </a:r>
            <a:r>
              <a:rPr lang="en-US" sz="3600" err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等著電致發光QLED進入市場與光致發光</a:t>
            </a:r>
            <a:r>
              <a:rPr lang="en-US" sz="3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</a:t>
            </a:r>
            <a:endParaRPr sz="36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rPr lang="en-US" sz="3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</a:t>
            </a:r>
            <a:r>
              <a:rPr lang="en-US" sz="3600" err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QLED競爭</a:t>
            </a:r>
            <a:r>
              <a:rPr lang="en-US" sz="3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？</a:t>
            </a:r>
            <a:endParaRPr sz="36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rPr lang="en-US" sz="3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</a:t>
            </a:r>
            <a:r>
              <a:rPr lang="en-US" sz="3600" err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等著CdSe全面攻佔市場</a:t>
            </a:r>
            <a:r>
              <a:rPr lang="en-US" sz="3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？</a:t>
            </a:r>
            <a:endParaRPr sz="36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rPr lang="en-US" sz="3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</a:t>
            </a:r>
            <a:r>
              <a:rPr lang="en-US" sz="3600" err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還是我們能做更多</a:t>
            </a:r>
            <a:r>
              <a:rPr lang="en-US" sz="3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……..    </a:t>
            </a:r>
            <a:endParaRPr sz="36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rPr lang="en-US" sz="3600" b="1" i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1490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3"/>
          <p:cNvSpPr txBox="1">
            <a:spLocks noGrp="1"/>
          </p:cNvSpPr>
          <p:nvPr>
            <p:ph type="title"/>
          </p:nvPr>
        </p:nvSpPr>
        <p:spPr>
          <a:xfrm>
            <a:off x="2122251" y="57913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endParaRPr/>
          </a:p>
        </p:txBody>
      </p:sp>
      <p:sp>
        <p:nvSpPr>
          <p:cNvPr id="443" name="Google Shape;443;p23"/>
          <p:cNvSpPr txBox="1">
            <a:spLocks noGrp="1"/>
          </p:cNvSpPr>
          <p:nvPr>
            <p:ph idx="1"/>
          </p:nvPr>
        </p:nvSpPr>
        <p:spPr>
          <a:xfrm>
            <a:off x="677334" y="2160589"/>
            <a:ext cx="9172722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altLang="en-US" dirty="0"/>
              <a:t>     </a:t>
            </a:r>
            <a:r>
              <a:rPr lang="zh-TW" altLang="en-US" sz="66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謝謝大家的聆聽</a:t>
            </a:r>
            <a:r>
              <a:rPr lang="en-US" altLang="zh-TW" sz="66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endParaRPr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6941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5625" y="576773"/>
            <a:ext cx="5371735" cy="401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468" y="-51044"/>
            <a:ext cx="5371735" cy="401198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"/>
          <p:cNvSpPr txBox="1">
            <a:spLocks noGrp="1"/>
          </p:cNvSpPr>
          <p:nvPr>
            <p:ph idx="1"/>
          </p:nvPr>
        </p:nvSpPr>
        <p:spPr>
          <a:xfrm>
            <a:off x="1133856" y="1682391"/>
            <a:ext cx="8140146" cy="421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endParaRPr sz="1600" b="1">
              <a:solidFill>
                <a:srgbClr val="09A73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endParaRPr sz="1600" b="1">
              <a:solidFill>
                <a:srgbClr val="09A73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endParaRPr sz="1600" b="1">
              <a:solidFill>
                <a:srgbClr val="09A73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endParaRPr sz="1600" b="1">
              <a:solidFill>
                <a:srgbClr val="09A73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endParaRPr sz="1600" b="1">
              <a:solidFill>
                <a:srgbClr val="09A73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</a:pPr>
            <a:r>
              <a:rPr lang="en-US" sz="52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endParaRPr sz="5200"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</a:pPr>
            <a:r>
              <a:rPr lang="en-US" sz="52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5200" b="1">
                <a:solidFill>
                  <a:srgbClr val="3A3A3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螢幕</a:t>
            </a:r>
            <a:r>
              <a:rPr lang="en-US" sz="5200" b="1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發光技術</a:t>
            </a:r>
            <a:endParaRPr sz="5200" b="1">
              <a:solidFill>
                <a:srgbClr val="00B0F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</a:pPr>
            <a:r>
              <a:rPr lang="en-US" sz="52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5200" b="1">
                <a:solidFill>
                  <a:srgbClr val="3A3A3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量子點</a:t>
            </a:r>
            <a:r>
              <a:rPr lang="en-US" sz="5200" b="1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顯示技術</a:t>
            </a:r>
            <a:endParaRPr sz="5200" b="1">
              <a:solidFill>
                <a:srgbClr val="00B0F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5200"/>
              <a:buNone/>
            </a:pPr>
            <a:r>
              <a:rPr lang="en-US" sz="5200" b="1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電致發光</a:t>
            </a:r>
            <a:r>
              <a:rPr lang="en-US" sz="5200" b="1">
                <a:solidFill>
                  <a:srgbClr val="3A3A3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或是</a:t>
            </a:r>
            <a:r>
              <a:rPr lang="en-US" sz="5200" b="1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光致發光</a:t>
            </a:r>
            <a:endParaRPr sz="5200">
              <a:solidFill>
                <a:srgbClr val="FFC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lvl="0" indent="-2514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sp>
        <p:nvSpPr>
          <p:cNvPr id="300" name="Google Shape;300;p3"/>
          <p:cNvSpPr txBox="1"/>
          <p:nvPr/>
        </p:nvSpPr>
        <p:spPr>
          <a:xfrm rot="-513731">
            <a:off x="1788576" y="1404349"/>
            <a:ext cx="226232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6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OLED</a:t>
            </a:r>
            <a:endParaRPr sz="60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1" name="Google Shape;301;p3"/>
          <p:cNvSpPr txBox="1"/>
          <p:nvPr/>
        </p:nvSpPr>
        <p:spPr>
          <a:xfrm rot="-471375">
            <a:off x="6384253" y="1956130"/>
            <a:ext cx="32572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6000" b="1">
                <a:solidFill>
                  <a:srgbClr val="09A73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QLED</a:t>
            </a:r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582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4260" y="1604310"/>
            <a:ext cx="7056354" cy="5185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4259" y="6052416"/>
            <a:ext cx="546752" cy="542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41011" y="6052416"/>
            <a:ext cx="548688" cy="54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41011" y="2527092"/>
            <a:ext cx="548688" cy="542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3983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5260" y="178917"/>
            <a:ext cx="7309011" cy="7991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7489" y="2005620"/>
            <a:ext cx="1246390" cy="1509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3046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endParaRPr/>
          </a:p>
        </p:txBody>
      </p:sp>
      <p:sp>
        <p:nvSpPr>
          <p:cNvPr id="321" name="Google Shape;321;p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51459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322" name="Google Shape;32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0785" y="817132"/>
            <a:ext cx="7003332" cy="535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11196">
            <a:off x="8428993" y="2075316"/>
            <a:ext cx="1053160" cy="10457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02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"/>
          <p:cNvSpPr txBox="1">
            <a:spLocks noGrp="1"/>
          </p:cNvSpPr>
          <p:nvPr>
            <p:ph idx="1"/>
          </p:nvPr>
        </p:nvSpPr>
        <p:spPr>
          <a:xfrm>
            <a:off x="457200" y="1643974"/>
            <a:ext cx="8639377" cy="452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5200"/>
              <a:buNone/>
            </a:pPr>
            <a:r>
              <a:rPr lang="en-US" sz="5200" b="1" err="1">
                <a:solidFill>
                  <a:srgbClr val="3A3A3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量子點大小及其</a:t>
            </a:r>
            <a:r>
              <a:rPr lang="en-US" sz="5200" b="1" err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特性</a:t>
            </a:r>
            <a:endParaRPr sz="52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5200"/>
              <a:buNone/>
            </a:pPr>
            <a:r>
              <a:rPr lang="en-US" sz="5200" b="1" err="1">
                <a:solidFill>
                  <a:srgbClr val="3A3A3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半高寬</a:t>
            </a:r>
            <a:endParaRPr sz="5200">
              <a:solidFill>
                <a:srgbClr val="3A3A3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200"/>
              <a:buNone/>
            </a:pPr>
            <a:endParaRPr sz="5200" b="1">
              <a:solidFill>
                <a:srgbClr val="3A3A3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200"/>
              <a:buNone/>
            </a:pPr>
            <a:endParaRPr sz="5200" b="1">
              <a:solidFill>
                <a:srgbClr val="3A3A3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5200"/>
              <a:buNone/>
            </a:pPr>
            <a:endParaRPr lang="en-US" sz="5200" b="1">
              <a:solidFill>
                <a:srgbClr val="3A3A3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5200"/>
              <a:buNone/>
            </a:pPr>
            <a:r>
              <a:rPr lang="en-US" sz="5200" b="1" err="1">
                <a:solidFill>
                  <a:srgbClr val="3A3A3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量子產率</a:t>
            </a:r>
            <a:endParaRPr sz="5200" b="1">
              <a:solidFill>
                <a:srgbClr val="3A3A3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/>
          </a:p>
        </p:txBody>
      </p:sp>
      <p:pic>
        <p:nvPicPr>
          <p:cNvPr id="329" name="Google Shape;32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9291" y="1643837"/>
            <a:ext cx="4729150" cy="292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1069" y="2702714"/>
            <a:ext cx="3991638" cy="240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1204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endParaRPr/>
          </a:p>
        </p:txBody>
      </p:sp>
      <p:sp>
        <p:nvSpPr>
          <p:cNvPr id="337" name="Google Shape;337;p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51459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338" name="Google Shape;33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6698" y="1589330"/>
            <a:ext cx="6955277" cy="5083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3589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endParaRPr/>
          </a:p>
        </p:txBody>
      </p:sp>
      <p:sp>
        <p:nvSpPr>
          <p:cNvPr id="344" name="Google Shape;344;p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51459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345" name="Google Shape;345;p9"/>
          <p:cNvPicPr preferRelativeResize="0"/>
          <p:nvPr/>
        </p:nvPicPr>
        <p:blipFill rotWithShape="1">
          <a:blip r:embed="rId3">
            <a:alphaModFix/>
          </a:blip>
          <a:srcRect r="1820"/>
          <a:stretch/>
        </p:blipFill>
        <p:spPr>
          <a:xfrm>
            <a:off x="74731" y="1412112"/>
            <a:ext cx="9451234" cy="248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88063">
            <a:off x="1798639" y="3042397"/>
            <a:ext cx="5946233" cy="3825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766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345</Words>
  <Application>Microsoft Office PowerPoint</Application>
  <PresentationFormat>寬螢幕</PresentationFormat>
  <Paragraphs>146</Paragraphs>
  <Slides>24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24</vt:i4>
      </vt:variant>
    </vt:vector>
  </HeadingPairs>
  <TitlesOfParts>
    <vt:vector size="35" baseType="lpstr">
      <vt:lpstr>Arimo</vt:lpstr>
      <vt:lpstr>Microsoft JhengHei</vt:lpstr>
      <vt:lpstr>Microsoft JhengHei</vt:lpstr>
      <vt:lpstr>新細明體</vt:lpstr>
      <vt:lpstr>Arial</vt:lpstr>
      <vt:lpstr>Calibri</vt:lpstr>
      <vt:lpstr>Calibri Light</vt:lpstr>
      <vt:lpstr>Trebuchet MS</vt:lpstr>
      <vt:lpstr>Office 佈景主題</vt:lpstr>
      <vt:lpstr>4_Office 佈景主題</vt:lpstr>
      <vt:lpstr>1_Office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調整 Zn 比例</vt:lpstr>
      <vt:lpstr>調整 In 比例</vt:lpstr>
      <vt:lpstr>調整 P(TMS)3 比例</vt:lpstr>
      <vt:lpstr>PowerPoint 簡報</vt:lpstr>
      <vt:lpstr>PowerPoint 簡報</vt:lpstr>
      <vt:lpstr>PowerPoint 簡報</vt:lpstr>
      <vt:lpstr>PowerPoint 簡報</vt:lpstr>
      <vt:lpstr>PowerPoint 簡報</vt:lpstr>
      <vt:lpstr>結果與討論</vt:lpstr>
      <vt:lpstr>結果與討論</vt:lpstr>
      <vt:lpstr>結果與討論</vt:lpstr>
      <vt:lpstr>結果與討論</vt:lpstr>
      <vt:lpstr>未來展望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account</dc:creator>
  <cp:lastModifiedBy>Microsoft account</cp:lastModifiedBy>
  <cp:revision>13</cp:revision>
  <dcterms:created xsi:type="dcterms:W3CDTF">2020-06-15T08:06:40Z</dcterms:created>
  <dcterms:modified xsi:type="dcterms:W3CDTF">2020-06-15T08:19:41Z</dcterms:modified>
</cp:coreProperties>
</file>